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300" r:id="rId4"/>
    <p:sldId id="261" r:id="rId6"/>
    <p:sldId id="1038" r:id="rId7"/>
    <p:sldId id="1040" r:id="rId8"/>
    <p:sldId id="1043" r:id="rId9"/>
    <p:sldId id="1039" r:id="rId10"/>
    <p:sldId id="1047" r:id="rId11"/>
    <p:sldId id="1045" r:id="rId12"/>
    <p:sldId id="1041" r:id="rId13"/>
    <p:sldId id="1046" r:id="rId14"/>
    <p:sldId id="1048" r:id="rId15"/>
    <p:sldId id="1049" r:id="rId16"/>
    <p:sldId id="1050" r:id="rId17"/>
    <p:sldId id="1065" r:id="rId18"/>
    <p:sldId id="1066" r:id="rId19"/>
    <p:sldId id="1067" r:id="rId20"/>
    <p:sldId id="1051" r:id="rId21"/>
    <p:sldId id="1052" r:id="rId22"/>
    <p:sldId id="1063" r:id="rId23"/>
    <p:sldId id="1053" r:id="rId24"/>
    <p:sldId id="333" r:id="rId25"/>
    <p:sldId id="1054" r:id="rId26"/>
    <p:sldId id="1062" r:id="rId27"/>
    <p:sldId id="324"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3BF"/>
    <a:srgbClr val="C6FDCE"/>
    <a:srgbClr val="FCC7D6"/>
    <a:srgbClr val="DF511F"/>
    <a:srgbClr val="B7DDE8"/>
    <a:srgbClr val="FFF2CC"/>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24.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数据集可以仍然复用这些，浩然可以进一步参考宇喆</a:t>
            </a:r>
            <a:r>
              <a:rPr lang="en-US" altLang="zh-CN" dirty="0"/>
              <a:t>craft</a:t>
            </a:r>
            <a:r>
              <a:rPr lang="zh-CN" altLang="en-US" dirty="0"/>
              <a:t>中的实验结果，看有没有需要补充或者替换的数据集，尽量用已经有实验结果</a:t>
            </a:r>
            <a:r>
              <a:rPr lang="zh-CN" altLang="en-US" dirty="0"/>
              <a:t>的</a:t>
            </a:r>
            <a:br>
              <a:rPr lang="zh-CN" altLang="en-US" dirty="0"/>
            </a:br>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实验结果宇喆挑两个中心性方法的实验结果放吧，</a:t>
            </a:r>
            <a:r>
              <a:rPr lang="en-US" altLang="zh-CN"/>
              <a:t>EG</a:t>
            </a:r>
            <a:r>
              <a:rPr lang="zh-CN" altLang="en-US"/>
              <a:t>（</a:t>
            </a:r>
            <a:r>
              <a:rPr lang="en-US" altLang="zh-CN"/>
              <a:t>OpenMP</a:t>
            </a:r>
            <a:r>
              <a:rPr lang="zh-CN" altLang="en-US"/>
              <a:t>），</a:t>
            </a:r>
            <a:r>
              <a:rPr lang="en-US" altLang="zh-CN"/>
              <a:t>EG(C++</a:t>
            </a:r>
            <a:r>
              <a:rPr lang="zh-CN" altLang="en-US"/>
              <a:t>单线程</a:t>
            </a:r>
            <a:r>
              <a:rPr lang="en-US" altLang="zh-CN"/>
              <a:t>)</a:t>
            </a:r>
            <a:r>
              <a:rPr lang="zh-CN" altLang="en-US"/>
              <a:t>，</a:t>
            </a:r>
            <a:r>
              <a:rPr lang="en-US" altLang="zh-CN"/>
              <a:t>EG</a:t>
            </a:r>
            <a:r>
              <a:rPr lang="zh-CN" altLang="en-US"/>
              <a:t>（</a:t>
            </a:r>
            <a:r>
              <a:rPr lang="en-US" altLang="zh-CN"/>
              <a:t>python</a:t>
            </a:r>
            <a:r>
              <a:rPr lang="zh-CN" altLang="en-US"/>
              <a:t>单线程），</a:t>
            </a:r>
            <a:r>
              <a:rPr lang="en-US" altLang="zh-CN"/>
              <a:t>networkx</a:t>
            </a:r>
            <a:r>
              <a:rPr lang="zh-CN" altLang="en-US"/>
              <a:t>，</a:t>
            </a:r>
            <a:r>
              <a:rPr lang="en-US" altLang="zh-CN"/>
              <a:t>igraph</a:t>
            </a:r>
            <a:r>
              <a:rPr lang="zh-CN" altLang="en-US"/>
              <a:t>，因为是初赛，加速的效果越明显</a:t>
            </a:r>
            <a:r>
              <a:rPr lang="zh-CN" altLang="en-US"/>
              <a:t>越好</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这里挑选两个我们后续要优化的函数的结果，需要修改的地方通过数字进行了标红，浩然可以从宇喆之前</a:t>
            </a:r>
            <a:r>
              <a:rPr lang="en-US" altLang="zh-CN"/>
              <a:t>craft</a:t>
            </a:r>
            <a:r>
              <a:rPr lang="zh-CN" altLang="en-US"/>
              <a:t>中找一下，网络也可以换，不一定要用这四个，最好是那种能体现出来跑的太慢</a:t>
            </a:r>
            <a:r>
              <a:rPr lang="zh-CN" altLang="en-US"/>
              <a:t>那种</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后面三页是解决方案，最好是能和这边的技术挑战一一对应</a:t>
            </a:r>
            <a:r>
              <a:rPr lang="zh-CN" altLang="en-US">
                <a:sym typeface="+mn-ea"/>
              </a:rPr>
              <a:t>（宇喆是主要技术负责人，可以先思考下，后面我们一起讨论</a:t>
            </a:r>
            <a:r>
              <a:rPr lang="en-US" altLang="zh-CN">
                <a:sym typeface="+mn-ea"/>
              </a:rPr>
              <a:t>）	</a:t>
            </a:r>
            <a:r>
              <a:rPr lang="zh-CN" altLang="en-US">
                <a:sym typeface="+mn-ea"/>
              </a:rPr>
              <a:t>已</a:t>
            </a:r>
            <a:r>
              <a:rPr lang="zh-CN" altLang="en-US">
                <a:sym typeface="+mn-ea"/>
              </a:rPr>
              <a:t>修改</a:t>
            </a:r>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notesSlide" Target="../notesSlides/notesSlide7.xml"/><Relationship Id="rId24" Type="http://schemas.openxmlformats.org/officeDocument/2006/relationships/slideLayout" Target="../slideLayouts/slideLayout7.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6.pn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29.sv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endParaRPr lang="en-US" altLang="zh-CN" sz="1000" b="1" dirty="0">
                <a:solidFill>
                  <a:schemeClr val="bg1"/>
                </a:solidFill>
                <a:latin typeface="Calibri" panose="020F0502020204030204"/>
                <a:ea typeface="宋体" panose="02010600030101010101" pitchFamily="2" charset="-122"/>
              </a:endParaRPr>
            </a:p>
          </p:txBody>
        </p:sp>
      </p:gr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
        <p:nvSpPr>
          <p:cNvPr id="8" name="文本框 7"/>
          <p:cNvSpPr txBox="1"/>
          <p:nvPr/>
        </p:nvSpPr>
        <p:spPr>
          <a:xfrm>
            <a:off x="354767" y="1877786"/>
            <a:ext cx="11482466" cy="2630170"/>
          </a:xfrm>
          <a:prstGeom prst="rect">
            <a:avLst/>
          </a:prstGeom>
          <a:noFill/>
        </p:spPr>
        <p:txBody>
          <a:bodyPr wrap="square" rtlCol="0">
            <a:spAutoFit/>
          </a:bodyPr>
          <a:lstStyle/>
          <a:p>
            <a:pPr algn="ctr">
              <a:lnSpc>
                <a:spcPct val="125000"/>
              </a:lnSpc>
              <a:defRPr/>
            </a:pPr>
            <a:r>
              <a:rPr lang="en-US" altLang="zh-CN"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EasyGraph++</a:t>
            </a:r>
            <a:r>
              <a:rPr lang="zh-CN" altLang="en-US"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基于多核算力的图分析加速</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优化</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224280"/>
            <a:ext cx="9975850" cy="20821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经过性能瓶颈分析，我们选取了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个计算复杂度较高的核心指标进行并行化重构。我们重点选择了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、紧密中心性（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Closeness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）、介数中心性（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Betweenness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以及</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特征向量中心性（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Eigenvector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）。不同于传统的串行实现，我们利用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多线程技术充分释放</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的多核算力，实现了显著的性能加速。</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cs typeface="Times New Roman" panose="02020603050405020304" pitchFamily="18" charset="0"/>
              <a:sym typeface="+mn-ea"/>
            </a:endParaRPr>
          </a:p>
        </p:txBody>
      </p:sp>
      <p:pic>
        <p:nvPicPr>
          <p:cNvPr id="4" name="图片 3"/>
          <p:cNvPicPr/>
          <p:nvPr/>
        </p:nvPicPr>
        <p:blipFill>
          <a:blip r:embed="rId3"/>
          <a:stretch>
            <a:fillRect/>
          </a:stretch>
        </p:blipFill>
        <p:spPr>
          <a:xfrm>
            <a:off x="7046595" y="3677285"/>
            <a:ext cx="3844290" cy="263525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4个中心性"/>
          <p:cNvPicPr>
            <a:picLocks noChangeAspect="1"/>
          </p:cNvPicPr>
          <p:nvPr/>
        </p:nvPicPr>
        <p:blipFill>
          <a:blip r:embed="rId4"/>
          <a:stretch>
            <a:fillRect/>
          </a:stretch>
        </p:blipFill>
        <p:spPr>
          <a:xfrm>
            <a:off x="474980" y="3398520"/>
            <a:ext cx="6078220" cy="3140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5" name="Group 10"/>
          <p:cNvGrpSpPr/>
          <p:nvPr>
            <p:custDataLst>
              <p:tags r:id="rId3"/>
            </p:custDataLst>
          </p:nvPr>
        </p:nvGrpSpPr>
        <p:grpSpPr bwMode="auto">
          <a:xfrm>
            <a:off x="2107078" y="3089897"/>
            <a:ext cx="2094401" cy="2978053"/>
            <a:chOff x="0" y="0"/>
            <a:chExt cx="2758" cy="3972"/>
          </a:xfrm>
        </p:grpSpPr>
        <p:sp>
          <p:nvSpPr>
            <p:cNvPr id="26" name="Rectangle 11"/>
            <p:cNvSpPr>
              <a:spLocks noChangeArrowheads="1"/>
            </p:cNvSpPr>
            <p:nvPr>
              <p:custDataLst>
                <p:tags r:id="rId4"/>
              </p:custDataLst>
            </p:nvPr>
          </p:nvSpPr>
          <p:spPr bwMode="auto">
            <a:xfrm>
              <a:off x="0" y="0"/>
              <a:ext cx="275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数据竞争与同步开销</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7" name="Rectangle 12"/>
            <p:cNvSpPr>
              <a:spLocks noChangeArrowheads="1"/>
            </p:cNvSpPr>
            <p:nvPr>
              <p:custDataLst>
                <p:tags r:id="rId5"/>
              </p:custDataLst>
            </p:nvPr>
          </p:nvSpPr>
          <p:spPr bwMode="auto">
            <a:xfrm>
              <a:off x="0" y="415"/>
              <a:ext cx="2758" cy="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中心性算法涉及大量共享状态的更新，在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OpenMP </a:t>
              </a: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并行环境下极易引发数据竞争。若依赖粗粒度锁或高频原子操作来保证正确性，会导致线程阻塞，严重抵消并行带来的性能收益。</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sp>
        <p:nvSpPr>
          <p:cNvPr id="28" name="Oval 14"/>
          <p:cNvSpPr>
            <a:spLocks noChangeArrowheads="1"/>
          </p:cNvSpPr>
          <p:nvPr>
            <p:custDataLst>
              <p:tags r:id="rId6"/>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7"/>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8"/>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9"/>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0"/>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1"/>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12"/>
            </p:custDataLst>
          </p:nvPr>
        </p:nvGrpSpPr>
        <p:grpSpPr bwMode="auto">
          <a:xfrm>
            <a:off x="5461465" y="3089897"/>
            <a:ext cx="2070100" cy="2978803"/>
            <a:chOff x="0" y="0"/>
            <a:chExt cx="2726" cy="3973"/>
          </a:xfrm>
        </p:grpSpPr>
        <p:sp>
          <p:nvSpPr>
            <p:cNvPr id="36" name="Rectangle 11"/>
            <p:cNvSpPr>
              <a:spLocks noChangeArrowheads="1"/>
            </p:cNvSpPr>
            <p:nvPr>
              <p:custDataLst>
                <p:tags r:id="rId13"/>
              </p:custDataLst>
            </p:nvPr>
          </p:nvSpPr>
          <p:spPr bwMode="auto">
            <a:xfrm>
              <a:off x="0" y="0"/>
              <a:ext cx="272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内存分配与重置瓶颈</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7" name="Rectangle 12"/>
            <p:cNvSpPr>
              <a:spLocks noChangeArrowheads="1"/>
            </p:cNvSpPr>
            <p:nvPr>
              <p:custDataLst>
                <p:tags r:id="rId14"/>
              </p:custDataLst>
            </p:nvPr>
          </p:nvSpPr>
          <p:spPr bwMode="auto">
            <a:xfrm>
              <a:off x="0" y="415"/>
              <a:ext cx="2726"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并行图计算需为海量迭代维护中间数据空间。频繁的内存申请与释放会产生显著系统开销；而对中间状态执行全量清零的耗时随规模剧增，极易掩盖核心计算效率，成为限制算法性能提升的核心阻碍。</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38" name="Group 13"/>
          <p:cNvGrpSpPr/>
          <p:nvPr>
            <p:custDataLst>
              <p:tags r:id="rId15"/>
            </p:custDataLst>
          </p:nvPr>
        </p:nvGrpSpPr>
        <p:grpSpPr bwMode="auto">
          <a:xfrm>
            <a:off x="4809292" y="3074022"/>
            <a:ext cx="453736" cy="438150"/>
            <a:chOff x="40" y="0"/>
            <a:chExt cx="596" cy="584"/>
          </a:xfrm>
        </p:grpSpPr>
        <p:sp>
          <p:nvSpPr>
            <p:cNvPr id="39" name="Oval 14"/>
            <p:cNvSpPr>
              <a:spLocks noChangeArrowheads="1"/>
            </p:cNvSpPr>
            <p:nvPr>
              <p:custDataLst>
                <p:tags r:id="rId16"/>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7"/>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18"/>
            </p:custDataLst>
          </p:nvPr>
        </p:nvGrpSpPr>
        <p:grpSpPr bwMode="auto">
          <a:xfrm>
            <a:off x="8634878" y="3089897"/>
            <a:ext cx="2296399" cy="2978803"/>
            <a:chOff x="0" y="0"/>
            <a:chExt cx="3024" cy="3973"/>
          </a:xfrm>
        </p:grpSpPr>
        <p:sp>
          <p:nvSpPr>
            <p:cNvPr id="42" name="Rectangle 11"/>
            <p:cNvSpPr>
              <a:spLocks noChangeArrowheads="1"/>
            </p:cNvSpPr>
            <p:nvPr>
              <p:custDataLst>
                <p:tags r:id="rId19"/>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endPar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3" name="Rectangle 12"/>
            <p:cNvSpPr>
              <a:spLocks noChangeArrowheads="1"/>
            </p:cNvSpPr>
            <p:nvPr>
              <p:custDataLst>
                <p:tags r:id="rId20"/>
              </p:custDataLst>
            </p:nvPr>
          </p:nvSpPr>
          <p:spPr bwMode="auto">
            <a:xfrm>
              <a:off x="0" y="415"/>
              <a:ext cx="3024"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开源生态网络呈现显著的幂律分布特征，少数“超级节点”拥有海量连接。在使用 OpenMP进行循环并行化时，若采用默认的静态调度，处理“超级节点”的线程将成为“长尾任务”，耗时远超其他线程。</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44" name="Group 13"/>
          <p:cNvGrpSpPr/>
          <p:nvPr>
            <p:custDataLst>
              <p:tags r:id="rId21"/>
            </p:custDataLst>
          </p:nvPr>
        </p:nvGrpSpPr>
        <p:grpSpPr bwMode="auto">
          <a:xfrm>
            <a:off x="7991940" y="3074022"/>
            <a:ext cx="444500" cy="438150"/>
            <a:chOff x="0" y="0"/>
            <a:chExt cx="584" cy="584"/>
          </a:xfrm>
        </p:grpSpPr>
        <p:sp>
          <p:nvSpPr>
            <p:cNvPr id="45" name="Oval 14"/>
            <p:cNvSpPr>
              <a:spLocks noChangeArrowheads="1"/>
            </p:cNvSpPr>
            <p:nvPr>
              <p:custDataLst>
                <p:tags r:id="rId22"/>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23"/>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在将传统的串行的图分析算法进行改造升级过程中，主要的项目难点来源于几个方面，这也是一直以来为什么对于此类的图学习图分析算法并没有太多并行计算提升的原因之一。</a:t>
            </a:r>
            <a:endPar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线程私有空间</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针对中心性算法中频繁更新全局状态的问题，为每个线程分配独立的私有缓冲区存储中间结果，规避原子操作带来的同步锁开销。计算结束后，通过并行的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Reduce</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操作合并结果，确保核心计算过程完全无锁化。</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p:cNvPicPr>
            <a:picLocks noChangeAspect="1"/>
          </p:cNvPicPr>
          <p:nvPr/>
        </p:nvPicPr>
        <p:blipFill>
          <a:blip r:embed="rId3"/>
          <a:stretch>
            <a:fillRect/>
          </a:stretch>
        </p:blipFill>
        <p:spPr>
          <a:xfrm>
            <a:off x="6315710" y="2148205"/>
            <a:ext cx="4762500" cy="3479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947545" y="2424676"/>
            <a:ext cx="2676525"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时间戳重置机制</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引入全局版本号控制变量与节点时间戳数组，通过简单的数值比对实现数据的逻辑重置，将每轮迭代的状态清除开销从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O(V) </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降低至</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O(1)</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。同时预先分配线程工作空间，有效消除了循环内高频内存申请带来的性能瓶颈。</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timestamp"/>
          <p:cNvPicPr>
            <a:picLocks noChangeAspect="1"/>
          </p:cNvPicPr>
          <p:nvPr/>
        </p:nvPicPr>
        <p:blipFill>
          <a:blip r:embed="rId3"/>
          <a:stretch>
            <a:fillRect/>
          </a:stretch>
        </p:blipFill>
        <p:spPr>
          <a:xfrm>
            <a:off x="5965825" y="2586990"/>
            <a:ext cx="5589270" cy="30518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动态负载均衡</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针对复杂网络显著的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幂律分布</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特征，算法实现中主要采用动态调度模式。通过按需动态分配计算任务，有效解决了由超级节点引发的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长尾效应</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，确保在不均衡的数据分布下多核</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CPU</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仍能保持饱和输出。</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descr="dynamic"/>
          <p:cNvPicPr>
            <a:picLocks noChangeAspect="1"/>
          </p:cNvPicPr>
          <p:nvPr/>
        </p:nvPicPr>
        <p:blipFill>
          <a:blip r:embed="rId3"/>
          <a:stretch>
            <a:fillRect/>
          </a:stretch>
        </p:blipFill>
        <p:spPr>
          <a:xfrm>
            <a:off x="5796280" y="2206625"/>
            <a:ext cx="6094095" cy="3362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2" name="图片 1"/>
          <p:cNvPicPr>
            <a:picLocks noChangeAspect="1"/>
          </p:cNvPicPr>
          <p:nvPr/>
        </p:nvPicPr>
        <p:blipFill>
          <a:blip r:embed="rId3"/>
          <a:srcRect l="549" t="1011" r="1026"/>
          <a:stretch>
            <a:fillRect/>
          </a:stretch>
        </p:blipFill>
        <p:spPr>
          <a:xfrm>
            <a:off x="5832475" y="2054860"/>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5965825" y="194691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grpSp>
        <p:nvGrpSpPr>
          <p:cNvPr id="85" name="组合 84"/>
          <p:cNvGrpSpPr/>
          <p:nvPr/>
        </p:nvGrpSpPr>
        <p:grpSpPr>
          <a:xfrm>
            <a:off x="6941185" y="1456055"/>
            <a:ext cx="4328795" cy="4770755"/>
            <a:chOff x="873" y="2428"/>
            <a:chExt cx="6817" cy="7513"/>
          </a:xfrm>
        </p:grpSpPr>
        <p:sp>
          <p:nvSpPr>
            <p:cNvPr id="5" name="圆角矩形 4"/>
            <p:cNvSpPr/>
            <p:nvPr/>
          </p:nvSpPr>
          <p:spPr>
            <a:xfrm>
              <a:off x="873" y="2428"/>
              <a:ext cx="6704" cy="1149"/>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018" y="2536"/>
              <a:ext cx="1102" cy="1112"/>
              <a:chOff x="1018" y="2536"/>
              <a:chExt cx="1102" cy="1112"/>
            </a:xfrm>
          </p:grpSpPr>
          <p:pic>
            <p:nvPicPr>
              <p:cNvPr id="10" name="图片 9"/>
              <p:cNvPicPr>
                <a:picLocks noChangeAspect="1"/>
              </p:cNvPicPr>
              <p:nvPr/>
            </p:nvPicPr>
            <p:blipFill>
              <a:blip r:embed="rId3"/>
              <a:stretch>
                <a:fillRect/>
              </a:stretch>
            </p:blipFill>
            <p:spPr>
              <a:xfrm>
                <a:off x="1287" y="2536"/>
                <a:ext cx="565" cy="650"/>
              </a:xfrm>
              <a:prstGeom prst="rect">
                <a:avLst/>
              </a:prstGeom>
            </p:spPr>
          </p:pic>
          <p:sp>
            <p:nvSpPr>
              <p:cNvPr id="11" name="文本框 10"/>
              <p:cNvSpPr txBox="1"/>
              <p:nvPr/>
            </p:nvSpPr>
            <p:spPr>
              <a:xfrm>
                <a:off x="1018" y="3118"/>
                <a:ext cx="1103"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User</a:t>
                </a:r>
                <a:endParaRPr lang="en-US" altLang="zh-CN" sz="1600">
                  <a:latin typeface="Times New Roman" panose="02020603050405020304" pitchFamily="18" charset="0"/>
                  <a:cs typeface="Times New Roman" panose="02020603050405020304" pitchFamily="18" charset="0"/>
                </a:endParaRPr>
              </a:p>
            </p:txBody>
          </p:sp>
        </p:grpSp>
        <p:sp>
          <p:nvSpPr>
            <p:cNvPr id="15" name="左右箭头 14"/>
            <p:cNvSpPr/>
            <p:nvPr/>
          </p:nvSpPr>
          <p:spPr>
            <a:xfrm>
              <a:off x="2127" y="2798"/>
              <a:ext cx="1580"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3958" y="2696"/>
              <a:ext cx="2022" cy="686"/>
              <a:chOff x="3427" y="5400"/>
              <a:chExt cx="2022" cy="686"/>
            </a:xfrm>
            <a:solidFill>
              <a:schemeClr val="bg1"/>
            </a:solidFill>
          </p:grpSpPr>
          <p:sp>
            <p:nvSpPr>
              <p:cNvPr id="16" name="圆角矩形 15"/>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452" y="5453"/>
                <a:ext cx="1900"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CPython</a:t>
                </a:r>
                <a:endParaRPr lang="en-US" altLang="zh-CN" sz="1600">
                  <a:latin typeface="Times New Roman" panose="02020603050405020304" pitchFamily="18" charset="0"/>
                  <a:cs typeface="Times New Roman" panose="02020603050405020304" pitchFamily="18" charset="0"/>
                  <a:sym typeface="+mn-ea"/>
                </a:endParaRPr>
              </a:p>
            </p:txBody>
          </p:sp>
        </p:grpSp>
        <p:sp>
          <p:nvSpPr>
            <p:cNvPr id="24" name="圆角矩形 23"/>
            <p:cNvSpPr/>
            <p:nvPr/>
          </p:nvSpPr>
          <p:spPr>
            <a:xfrm>
              <a:off x="873" y="4093"/>
              <a:ext cx="6704" cy="1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25" name="左右箭头 24"/>
            <p:cNvSpPr/>
            <p:nvPr/>
          </p:nvSpPr>
          <p:spPr>
            <a:xfrm>
              <a:off x="3462" y="4439"/>
              <a:ext cx="1165"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1176" y="4320"/>
              <a:ext cx="2022" cy="686"/>
              <a:chOff x="3427" y="5400"/>
              <a:chExt cx="2022" cy="686"/>
            </a:xfrm>
            <a:solidFill>
              <a:schemeClr val="bg1"/>
            </a:solidFill>
          </p:grpSpPr>
          <p:sp>
            <p:nvSpPr>
              <p:cNvPr id="27" name="圆角矩形 26"/>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3538" y="5453"/>
                <a:ext cx="1796"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PyObject</a:t>
                </a:r>
                <a:endParaRPr lang="en-US" altLang="zh-CN" sz="1600">
                  <a:latin typeface="Times New Roman" panose="02020603050405020304" pitchFamily="18" charset="0"/>
                  <a:cs typeface="Times New Roman" panose="02020603050405020304" pitchFamily="18" charset="0"/>
                  <a:sym typeface="+mn-ea"/>
                </a:endParaRPr>
              </a:p>
            </p:txBody>
          </p:sp>
        </p:grpSp>
        <p:sp>
          <p:nvSpPr>
            <p:cNvPr id="30" name="圆角矩形 29"/>
            <p:cNvSpPr/>
            <p:nvPr/>
          </p:nvSpPr>
          <p:spPr>
            <a:xfrm>
              <a:off x="4877" y="4320"/>
              <a:ext cx="2502" cy="6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553" y="4407"/>
              <a:ext cx="3137"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 Native Types</a:t>
              </a:r>
              <a:endParaRPr lang="en-US" altLang="zh-CN" sz="1600">
                <a:latin typeface="Times New Roman" panose="02020603050405020304" pitchFamily="18" charset="0"/>
                <a:cs typeface="Times New Roman" panose="02020603050405020304" pitchFamily="18" charset="0"/>
                <a:sym typeface="+mn-ea"/>
              </a:endParaRPr>
            </a:p>
          </p:txBody>
        </p:sp>
        <p:sp>
          <p:nvSpPr>
            <p:cNvPr id="32" name="文本框 31"/>
            <p:cNvSpPr txBox="1"/>
            <p:nvPr/>
          </p:nvSpPr>
          <p:spPr>
            <a:xfrm>
              <a:off x="3327" y="4904"/>
              <a:ext cx="1435"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Binding</a:t>
              </a:r>
              <a:endParaRPr lang="en-US" altLang="zh-CN" sz="1600">
                <a:latin typeface="Times New Roman" panose="02020603050405020304" pitchFamily="18" charset="0"/>
                <a:cs typeface="Times New Roman" panose="02020603050405020304" pitchFamily="18" charset="0"/>
              </a:endParaRPr>
            </a:p>
          </p:txBody>
        </p:sp>
        <p:sp>
          <p:nvSpPr>
            <p:cNvPr id="33" name="圆角矩形 32"/>
            <p:cNvSpPr/>
            <p:nvPr/>
          </p:nvSpPr>
          <p:spPr>
            <a:xfrm>
              <a:off x="873" y="5749"/>
              <a:ext cx="6704" cy="2408"/>
            </a:xfrm>
            <a:prstGeom prst="roundRect">
              <a:avLst/>
            </a:prstGeom>
            <a:solidFill>
              <a:srgbClr val="B7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stretch>
              <a:fillRect/>
            </a:stretch>
          </p:blipFill>
          <p:spPr>
            <a:xfrm>
              <a:off x="6422" y="2568"/>
              <a:ext cx="813" cy="944"/>
            </a:xfrm>
            <a:prstGeom prst="rect">
              <a:avLst/>
            </a:prstGeom>
          </p:spPr>
        </p:pic>
        <p:sp>
          <p:nvSpPr>
            <p:cNvPr id="38" name="上下箭头 37"/>
            <p:cNvSpPr/>
            <p:nvPr/>
          </p:nvSpPr>
          <p:spPr>
            <a:xfrm>
              <a:off x="4688" y="3465"/>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上下箭头 40"/>
            <p:cNvSpPr/>
            <p:nvPr/>
          </p:nvSpPr>
          <p:spPr>
            <a:xfrm>
              <a:off x="4688" y="5128"/>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891" y="6192"/>
              <a:ext cx="1460" cy="1601"/>
              <a:chOff x="1066" y="6155"/>
              <a:chExt cx="1460" cy="1601"/>
            </a:xfrm>
          </p:grpSpPr>
          <p:pic>
            <p:nvPicPr>
              <p:cNvPr id="40" name="图片 39"/>
              <p:cNvPicPr>
                <a:picLocks noChangeAspect="1"/>
              </p:cNvPicPr>
              <p:nvPr/>
            </p:nvPicPr>
            <p:blipFill>
              <a:blip r:embed="rId5"/>
              <a:stretch>
                <a:fillRect/>
              </a:stretch>
            </p:blipFill>
            <p:spPr>
              <a:xfrm>
                <a:off x="1227" y="6155"/>
                <a:ext cx="1184" cy="862"/>
              </a:xfrm>
              <a:prstGeom prst="rect">
                <a:avLst/>
              </a:prstGeom>
            </p:spPr>
          </p:pic>
          <p:sp>
            <p:nvSpPr>
              <p:cNvPr id="42" name="文本框 41"/>
              <p:cNvSpPr txBox="1"/>
              <p:nvPr/>
            </p:nvSpPr>
            <p:spPr>
              <a:xfrm>
                <a:off x="1066" y="6934"/>
                <a:ext cx="1460" cy="822"/>
              </a:xfrm>
              <a:prstGeom prst="rect">
                <a:avLst/>
              </a:prstGeom>
              <a:noFill/>
            </p:spPr>
            <p:txBody>
              <a:bodyPr wrap="square" rtlCol="0">
                <a:spAutoFit/>
              </a:bodyPr>
              <a:p>
                <a:pPr algn="ctr"/>
                <a:r>
                  <a:rPr lang="en-US" altLang="zh-CN" sz="1400">
                    <a:latin typeface="Times New Roman" panose="02020603050405020304" pitchFamily="18" charset="0"/>
                    <a:cs typeface="Times New Roman" panose="02020603050405020304" pitchFamily="18" charset="0"/>
                  </a:rPr>
                  <a:t>Graph </a:t>
                </a:r>
                <a:br>
                  <a:rPr lang="en-US" altLang="zh-CN" sz="1400">
                    <a:latin typeface="Times New Roman" panose="02020603050405020304" pitchFamily="18" charset="0"/>
                    <a:cs typeface="Times New Roman" panose="02020603050405020304" pitchFamily="18" charset="0"/>
                  </a:rPr>
                </a:br>
                <a:r>
                  <a:rPr lang="en-US" altLang="zh-CN" sz="1400">
                    <a:latin typeface="Times New Roman" panose="02020603050405020304" pitchFamily="18" charset="0"/>
                    <a:cs typeface="Times New Roman" panose="02020603050405020304" pitchFamily="18" charset="0"/>
                  </a:rPr>
                  <a:t>Container</a:t>
                </a:r>
                <a:endParaRPr lang="en-US" altLang="zh-CN" sz="1400">
                  <a:latin typeface="Times New Roman" panose="02020603050405020304" pitchFamily="18" charset="0"/>
                  <a:cs typeface="Times New Roman" panose="02020603050405020304" pitchFamily="18" charset="0"/>
                </a:endParaRPr>
              </a:p>
            </p:txBody>
          </p:sp>
        </p:grpSp>
        <p:sp>
          <p:nvSpPr>
            <p:cNvPr id="43" name="右箭头 42"/>
            <p:cNvSpPr/>
            <p:nvPr/>
          </p:nvSpPr>
          <p:spPr>
            <a:xfrm>
              <a:off x="2294" y="6736"/>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55" name="组合 54"/>
            <p:cNvGrpSpPr/>
            <p:nvPr/>
          </p:nvGrpSpPr>
          <p:grpSpPr>
            <a:xfrm>
              <a:off x="4973" y="6118"/>
              <a:ext cx="2502" cy="1748"/>
              <a:chOff x="4877" y="5922"/>
              <a:chExt cx="2502" cy="1748"/>
            </a:xfrm>
          </p:grpSpPr>
          <p:sp>
            <p:nvSpPr>
              <p:cNvPr id="46" name="圆角矩形 45"/>
              <p:cNvSpPr/>
              <p:nvPr/>
            </p:nvSpPr>
            <p:spPr>
              <a:xfrm>
                <a:off x="4877" y="5922"/>
                <a:ext cx="2502" cy="1749"/>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5008"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1</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49" name="矩形 48"/>
              <p:cNvSpPr/>
              <p:nvPr/>
            </p:nvSpPr>
            <p:spPr>
              <a:xfrm>
                <a:off x="6180"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2</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0" name="矩形 49"/>
              <p:cNvSpPr/>
              <p:nvPr/>
            </p:nvSpPr>
            <p:spPr>
              <a:xfrm>
                <a:off x="5008"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3</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1" name="矩形 50"/>
              <p:cNvSpPr/>
              <p:nvPr/>
            </p:nvSpPr>
            <p:spPr>
              <a:xfrm>
                <a:off x="6180"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4</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3" name="矩形 52"/>
              <p:cNvSpPr/>
              <p:nvPr/>
            </p:nvSpPr>
            <p:spPr>
              <a:xfrm>
                <a:off x="5931" y="7152"/>
                <a:ext cx="1320"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N</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121" y="7034"/>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sp>
          <p:nvSpPr>
            <p:cNvPr id="56" name="圆角矩形 55"/>
            <p:cNvSpPr/>
            <p:nvPr/>
          </p:nvSpPr>
          <p:spPr>
            <a:xfrm>
              <a:off x="891" y="8525"/>
              <a:ext cx="6704" cy="1416"/>
            </a:xfrm>
            <a:prstGeom prst="roundRect">
              <a:avLst/>
            </a:prstGeom>
            <a:solidFill>
              <a:srgbClr val="D7E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60" name="右箭头 59"/>
            <p:cNvSpPr/>
            <p:nvPr/>
          </p:nvSpPr>
          <p:spPr>
            <a:xfrm>
              <a:off x="4607" y="6712"/>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80" name="组合 79"/>
            <p:cNvGrpSpPr/>
            <p:nvPr/>
          </p:nvGrpSpPr>
          <p:grpSpPr>
            <a:xfrm>
              <a:off x="2536" y="8685"/>
              <a:ext cx="4958" cy="1146"/>
              <a:chOff x="2536" y="8685"/>
              <a:chExt cx="4958" cy="1146"/>
            </a:xfrm>
          </p:grpSpPr>
          <p:sp>
            <p:nvSpPr>
              <p:cNvPr id="62" name="圆角矩形 61"/>
              <p:cNvSpPr/>
              <p:nvPr/>
            </p:nvSpPr>
            <p:spPr>
              <a:xfrm>
                <a:off x="2536" y="8685"/>
                <a:ext cx="4958" cy="1146"/>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9" name="图片 68"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8" y="8913"/>
                <a:ext cx="745" cy="745"/>
              </a:xfrm>
              <a:prstGeom prst="rect">
                <a:avLst/>
              </a:prstGeom>
            </p:spPr>
          </p:pic>
          <p:pic>
            <p:nvPicPr>
              <p:cNvPr id="70" name="图片 69"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0" y="8913"/>
                <a:ext cx="745" cy="745"/>
              </a:xfrm>
              <a:prstGeom prst="rect">
                <a:avLst/>
              </a:prstGeom>
            </p:spPr>
          </p:pic>
          <p:pic>
            <p:nvPicPr>
              <p:cNvPr id="71" name="图片 70"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 y="8913"/>
                <a:ext cx="745" cy="745"/>
              </a:xfrm>
              <a:prstGeom prst="rect">
                <a:avLst/>
              </a:prstGeom>
            </p:spPr>
          </p:pic>
          <p:pic>
            <p:nvPicPr>
              <p:cNvPr id="72" name="图片 71"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 y="8913"/>
                <a:ext cx="745" cy="745"/>
              </a:xfrm>
              <a:prstGeom prst="rect">
                <a:avLst/>
              </a:prstGeom>
            </p:spPr>
          </p:pic>
          <p:sp>
            <p:nvSpPr>
              <p:cNvPr id="73" name="文本框 72"/>
              <p:cNvSpPr txBox="1"/>
              <p:nvPr/>
            </p:nvSpPr>
            <p:spPr>
              <a:xfrm>
                <a:off x="5594" y="8996"/>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2498" y="5967"/>
              <a:ext cx="2190" cy="1979"/>
              <a:chOff x="2498" y="6083"/>
              <a:chExt cx="2190" cy="1979"/>
            </a:xfrm>
          </p:grpSpPr>
          <p:sp>
            <p:nvSpPr>
              <p:cNvPr id="57" name="矩形 56"/>
              <p:cNvSpPr/>
              <p:nvPr/>
            </p:nvSpPr>
            <p:spPr>
              <a:xfrm>
                <a:off x="2647" y="6154"/>
                <a:ext cx="1893" cy="19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498" y="6083"/>
                <a:ext cx="2190" cy="1161"/>
              </a:xfrm>
              <a:prstGeom prst="rect">
                <a:avLst/>
              </a:prstGeom>
              <a:noFill/>
            </p:spPr>
            <p:txBody>
              <a:bodyPr wrap="square" rtlCol="0">
                <a:spAutoFit/>
              </a:bodyPr>
              <a:p>
                <a:pPr algn="ctr"/>
                <a:r>
                  <a:rPr lang="en-US" altLang="zh-CN" sz="1400" b="1">
                    <a:latin typeface="Times New Roman" panose="02020603050405020304" pitchFamily="18" charset="0"/>
                    <a:cs typeface="Times New Roman" panose="02020603050405020304" pitchFamily="18" charset="0"/>
                  </a:rPr>
                  <a:t>Network Analysis </a:t>
                </a:r>
                <a:br>
                  <a:rPr lang="en-US" altLang="zh-CN" sz="1400" b="1">
                    <a:latin typeface="Times New Roman" panose="02020603050405020304" pitchFamily="18" charset="0"/>
                    <a:cs typeface="Times New Roman" panose="02020603050405020304" pitchFamily="18" charset="0"/>
                  </a:rPr>
                </a:br>
                <a:r>
                  <a:rPr lang="en-US" altLang="zh-CN" sz="1400" b="1">
                    <a:latin typeface="Times New Roman" panose="02020603050405020304" pitchFamily="18" charset="0"/>
                    <a:cs typeface="Times New Roman" panose="02020603050405020304" pitchFamily="18" charset="0"/>
                  </a:rPr>
                  <a:t>Functions</a:t>
                </a:r>
                <a:endParaRPr lang="en-US" altLang="zh-CN" sz="1400" b="1">
                  <a:latin typeface="Times New Roman" panose="02020603050405020304" pitchFamily="18" charset="0"/>
                  <a:cs typeface="Times New Roman" panose="02020603050405020304" pitchFamily="18" charset="0"/>
                </a:endParaRPr>
              </a:p>
            </p:txBody>
          </p:sp>
          <p:sp>
            <p:nvSpPr>
              <p:cNvPr id="76" name="矩形 75"/>
              <p:cNvSpPr/>
              <p:nvPr/>
            </p:nvSpPr>
            <p:spPr>
              <a:xfrm>
                <a:off x="2737" y="7257"/>
                <a:ext cx="1712" cy="690"/>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pitchFamily="18" charset="0"/>
                    <a:cs typeface="Times New Roman" panose="02020603050405020304" pitchFamily="18" charset="0"/>
                  </a:rPr>
                  <a:t>OpenMP</a:t>
                </a:r>
                <a:endParaRPr lang="en-US" altLang="zh-CN" b="1">
                  <a:solidFill>
                    <a:schemeClr val="tx1"/>
                  </a:solidFill>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890" y="8799"/>
              <a:ext cx="1588" cy="919"/>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Hardware</a:t>
              </a:r>
              <a:br>
                <a:rPr lang="en-US" altLang="zh-CN" sz="1600">
                  <a:latin typeface="Times New Roman" panose="02020603050405020304" pitchFamily="18" charset="0"/>
                  <a:cs typeface="Times New Roman" panose="02020603050405020304" pitchFamily="18" charset="0"/>
                </a:rPr>
              </a:br>
              <a:r>
                <a:rPr lang="en-US" altLang="zh-CN" sz="1600">
                  <a:latin typeface="Times New Roman" panose="02020603050405020304" pitchFamily="18" charset="0"/>
                  <a:cs typeface="Times New Roman" panose="02020603050405020304" pitchFamily="18" charset="0"/>
                </a:rPr>
                <a:t>Layer</a:t>
              </a:r>
              <a:endParaRPr lang="en-US" altLang="zh-CN" sz="1600">
                <a:latin typeface="Times New Roman" panose="02020603050405020304" pitchFamily="18" charset="0"/>
                <a:cs typeface="Times New Roman" panose="02020603050405020304" pitchFamily="18" charset="0"/>
              </a:endParaRPr>
            </a:p>
          </p:txBody>
        </p:sp>
        <p:cxnSp>
          <p:nvCxnSpPr>
            <p:cNvPr id="81" name="肘形连接符 80"/>
            <p:cNvCxnSpPr>
              <a:stCxn id="46" idx="2"/>
              <a:endCxn id="69" idx="0"/>
            </p:cNvCxnSpPr>
            <p:nvPr/>
          </p:nvCxnSpPr>
          <p:spPr>
            <a:xfrm rot="5400000">
              <a:off x="4114" y="6803"/>
              <a:ext cx="1046" cy="3173"/>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2" name="肘形连接符 81"/>
            <p:cNvCxnSpPr>
              <a:stCxn id="46" idx="2"/>
              <a:endCxn id="70" idx="0"/>
            </p:cNvCxnSpPr>
            <p:nvPr/>
          </p:nvCxnSpPr>
          <p:spPr>
            <a:xfrm rot="5400000">
              <a:off x="4600" y="7289"/>
              <a:ext cx="1046" cy="2201"/>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3" name="肘形连接符 82"/>
            <p:cNvCxnSpPr>
              <a:stCxn id="46" idx="2"/>
              <a:endCxn id="71" idx="0"/>
            </p:cNvCxnSpPr>
            <p:nvPr/>
          </p:nvCxnSpPr>
          <p:spPr>
            <a:xfrm rot="5400000">
              <a:off x="5086" y="7775"/>
              <a:ext cx="1046" cy="122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4" name="肘形连接符 83"/>
            <p:cNvCxnSpPr>
              <a:stCxn id="46" idx="2"/>
              <a:endCxn id="72" idx="0"/>
            </p:cNvCxnSpPr>
            <p:nvPr/>
          </p:nvCxnSpPr>
          <p:spPr>
            <a:xfrm rot="5400000" flipV="1">
              <a:off x="6030" y="8060"/>
              <a:ext cx="1046" cy="65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grpSp>
      <p:sp>
        <p:nvSpPr>
          <p:cNvPr id="86" name="TextBox 5"/>
          <p:cNvSpPr txBox="1"/>
          <p:nvPr/>
        </p:nvSpPr>
        <p:spPr>
          <a:xfrm>
            <a:off x="725805" y="1223645"/>
            <a:ext cx="5598160" cy="5454015"/>
          </a:xfrm>
          <a:prstGeom prst="rect">
            <a:avLst/>
          </a:prstGeom>
          <a:noFill/>
        </p:spPr>
        <p:txBody>
          <a:bodyPr wrap="square" rtlCol="0">
            <a:spAutoFit/>
          </a:bodyPr>
          <a:lstStyle/>
          <a:p>
            <a:pPr>
              <a:lnSpc>
                <a:spcPct val="114000"/>
              </a:lnSpc>
            </a:pPr>
            <a:r>
              <a:rPr lang="zh-CN" altLang="en-US" dirty="0">
                <a:latin typeface="Times New Roman" panose="02020603050405020304" pitchFamily="18" charset="0"/>
                <a:ea typeface="新宋体" panose="02010609030101010101" pitchFamily="49" charset="-122"/>
                <a:cs typeface="Times New Roman" panose="02020603050405020304" pitchFamily="18" charset="0"/>
              </a:rPr>
              <a:t>整体架构如右图所示，</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利用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Pybind11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将上层</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Python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接口与底层</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C++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核心代码无缝连接，通过引入</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并行计算，实现了对多核</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CPU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算力的</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充分利用。</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zh-CN" altLang="en-US" dirty="0">
                <a:latin typeface="Times New Roman" panose="02020603050405020304" pitchFamily="18" charset="0"/>
                <a:ea typeface="新宋体" panose="02010609030101010101" pitchFamily="49" charset="-122"/>
                <a:cs typeface="Times New Roman" panose="02020603050405020304" pitchFamily="18" charset="0"/>
              </a:rPr>
              <a:t>具体实现如下：</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dirty="0">
                <a:latin typeface="Times New Roman" panose="02020603050405020304" pitchFamily="18" charset="0"/>
                <a:ea typeface="新宋体" panose="02010609030101010101" pitchFamily="49" charset="-122"/>
                <a:cs typeface="Times New Roman" panose="02020603050405020304" pitchFamily="18" charset="0"/>
              </a:rPr>
              <a:t>1.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数据接口</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零拷贝机制</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：通过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Graph Container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模块，数据直接驻留在主内存中。得益于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的共享内存模型，计算核心可直接访问图数据。</a:t>
            </a:r>
            <a:br>
              <a:rPr lang="zh-CN" altLang="en-US"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dirty="0">
                <a:latin typeface="Times New Roman" panose="02020603050405020304" pitchFamily="18" charset="0"/>
                <a:ea typeface="新宋体" panose="02010609030101010101" pitchFamily="49" charset="-122"/>
                <a:cs typeface="Times New Roman" panose="02020603050405020304" pitchFamily="18" charset="0"/>
              </a:rPr>
              <a:t>2.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计算核心：网络分析函数模块采用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OpenMP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重构了经典图算法。通过编译制导指令将繁重的计算任务自动分发至多个物理核心并行执行，大幅提升大规模图数据的处理效率。</a:t>
            </a:r>
            <a:br>
              <a:rPr lang="zh-CN" altLang="en-US"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dirty="0">
                <a:latin typeface="Times New Roman" panose="02020603050405020304" pitchFamily="18" charset="0"/>
                <a:ea typeface="新宋体" panose="02010609030101010101" pitchFamily="49" charset="-122"/>
                <a:cs typeface="Times New Roman" panose="02020603050405020304" pitchFamily="18" charset="0"/>
              </a:rPr>
              <a:t>3.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用户端：用户通过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接口调用，无需关心底层实现，保持</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的易用性。</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 name="TextBox 1"/>
          <p:cNvSpPr txBox="1"/>
          <p:nvPr/>
        </p:nvSpPr>
        <p:spPr>
          <a:xfrm>
            <a:off x="782846" y="1283020"/>
            <a:ext cx="3966359" cy="369332"/>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cs typeface="Menlo" panose="020B0609030804020204" pitchFamily="49" charset="0"/>
              </a:rPr>
              <a:t>我们计划使用这些数据集进行测试</a:t>
            </a:r>
            <a:endParaRPr lang="en-US" altLang="zh-CN" dirty="0">
              <a:latin typeface="新宋体" panose="02010609030101010101" pitchFamily="49" charset="-122"/>
              <a:ea typeface="新宋体" panose="02010609030101010101" pitchFamily="49" charset="-122"/>
            </a:endParaRPr>
          </a:p>
        </p:txBody>
      </p:sp>
      <p:graphicFrame>
        <p:nvGraphicFramePr>
          <p:cNvPr id="4" name="Table 3"/>
          <p:cNvGraphicFramePr>
            <a:graphicFrameLocks noGrp="1"/>
          </p:cNvGraphicFramePr>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gridCol w="2267945"/>
                <a:gridCol w="2268429"/>
                <a:gridCol w="2260886"/>
                <a:gridCol w="2434046"/>
              </a:tblGrid>
              <a:tr h="37084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领域的论文共同作者网络。节点表示作者，边表示两位作者之间曾共同发表过学术论文。</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的亚洲用户社交网络数据集。节点表示用户，边表示用户间的好友关系。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分区的共同作者网络。节点是作者，边表示共同发表论文的关系。</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高能物理</a:t>
                      </a:r>
                      <a:r>
                        <a:rPr lang="en-US" altLang="zh-CN"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新宋体" panose="02010609030101010101" pitchFamily="49" charset="-122"/>
                          <a:ea typeface="新宋体" panose="02010609030101010101" pitchFamily="49" charset="-122"/>
                          <a:cs typeface="Times New Roman" panose="02020603050405020304" pitchFamily="18" charset="0"/>
                        </a:rPr>
                        <a:t>领域</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的论文合作网络。节点代表作者，边代表共同作者关系。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7,624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12,008</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118,521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30" y="1879165"/>
            <a:ext cx="3966359"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无向图</a:t>
            </a:r>
            <a:endParaRPr lang="en-US" altLang="zh-CN" dirty="0">
              <a:latin typeface="新宋体" panose="02010609030101010101" pitchFamily="49" charset="-122"/>
              <a:ea typeface="新宋体" panose="02010609030101010101" pitchFamily="49"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3" name="Table 2"/>
          <p:cNvGraphicFramePr>
            <a:graphicFrameLocks noGrp="1"/>
          </p:cNvGraphicFramePr>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gridCol w="2553195"/>
                <a:gridCol w="2292507"/>
                <a:gridCol w="2518446"/>
                <a:gridCol w="2242991"/>
              </a:tblGrid>
              <a:tr h="370840">
                <a:tc>
                  <a:txBody>
                    <a:bodyPr/>
                    <a:lstStyle/>
                    <a:p>
                      <a:endParaRPr lang="en-US" sz="1600" b="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网络中的主机，边表示主机之间的对等连接（无向）。</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Enron</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公司内部电子邮件记录。节点代表电子邮件地址，边表示对应的两个地址之间存在过邮件交互。</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Amazon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的商品共购网络。节点表示商品，若两个商品经常被同一顾客一起购买，则在两者之间建立一条无向边。</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某研究机构的电子邮件通信网络。节点代表电子邮件地址，边表示存在邮件往来。</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有向图</a:t>
            </a:r>
            <a:endParaRPr lang="en-US" altLang="zh-CN" dirty="0">
              <a:latin typeface="新宋体" panose="02010609030101010101" pitchFamily="49" charset="-122"/>
              <a:ea typeface="新宋体" panose="02010609030101010101" pitchFamily="49" charset="-122"/>
            </a:endParaRPr>
          </a:p>
        </p:txBody>
      </p:sp>
      <p:graphicFrame>
        <p:nvGraphicFramePr>
          <p:cNvPr id="6" name="Table 5"/>
          <p:cNvGraphicFramePr>
            <a:graphicFrameLocks noGrp="1"/>
          </p:cNvGraphicFramePr>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gridCol w="3233691"/>
                <a:gridCol w="3051958"/>
                <a:gridCol w="3194461"/>
              </a:tblGrid>
              <a:tr h="370840">
                <a:tc>
                  <a:txBody>
                    <a:bodyPr/>
                    <a:lstStyle/>
                    <a:p>
                      <a:endParaRPr lang="en-US" sz="1600" b="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新宋体" panose="02010609030101010101" pitchFamily="49" charset="-122"/>
                          <a:cs typeface="Times New Roman" panose="02020603050405020304" pitchFamily="18" charset="0"/>
                        </a:rPr>
                        <a:t>Epinions</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（一个消费者点评平台），用户可以对他人的评价信息进行信任标记，从而形成一个有向的“信任”社交网络。</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Notre Dame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大学域名下网页间的超链接网络。节点表示网页，边表示网页之间的超链接。</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Digg</a:t>
                      </a:r>
                      <a:r>
                        <a:rPr lang="en-US"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介数中心性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(betweenness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a:latin typeface="Times New Roman Regular" panose="02020503050405090304" charset="0"/>
                <a:ea typeface="新宋体" panose="02010609030101010101" pitchFamily="49" charset="-122"/>
                <a:cs typeface="Times New Roman Regular" panose="02020503050405090304" charset="0"/>
              </a:rPr>
              <a:t>OpenMP</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6" name="图片 5" descr="betweenness"/>
          <p:cNvPicPr>
            <a:picLocks noChangeAspect="1"/>
          </p:cNvPicPr>
          <p:nvPr/>
        </p:nvPicPr>
        <p:blipFill>
          <a:blip r:embed="rId3"/>
          <a:stretch>
            <a:fillRect/>
          </a:stretch>
        </p:blipFill>
        <p:spPr>
          <a:xfrm>
            <a:off x="2342515" y="1802765"/>
            <a:ext cx="7230110" cy="48221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紧密中心性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(closeness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a:latin typeface="Times New Roman Regular" panose="02020503050405090304" charset="0"/>
                <a:ea typeface="新宋体" panose="02010609030101010101" pitchFamily="49" charset="-122"/>
                <a:cs typeface="Times New Roman Regular" panose="02020503050405090304" charset="0"/>
              </a:rPr>
              <a:t>OpenMP</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closeness"/>
          <p:cNvPicPr>
            <a:picLocks noChangeAspect="1"/>
          </p:cNvPicPr>
          <p:nvPr/>
        </p:nvPicPr>
        <p:blipFill>
          <a:blip r:embed="rId3"/>
          <a:stretch>
            <a:fillRect/>
          </a:stretch>
        </p:blipFill>
        <p:spPr>
          <a:xfrm>
            <a:off x="2390775" y="1739265"/>
            <a:ext cx="7405370" cy="49383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77029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感谢聆听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9"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内容占位符 3"/>
          <p:cNvSpPr txBox="1"/>
          <p:nvPr/>
        </p:nvSpPr>
        <p:spPr>
          <a:xfrm>
            <a:off x="335280" y="1209675"/>
            <a:ext cx="6002655" cy="55492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在开源数字生态迅猛发展的今天，数据规模呈指数级爆炸，传统的分析工具已难以应对大规模网络计算需求。以</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OpenHarmony</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为代表的超大规模开源社区，其协作结构已演化为一个高度互联、动态演进的复杂社会技术系统。</a:t>
            </a:r>
            <a:endPar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这一趋势在全球范围内通过</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得到了印证：汇聚超</a:t>
            </a:r>
            <a:r>
              <a:rPr lang="en-US" altLang="zh-CN"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1.32</a:t>
            </a:r>
            <a:r>
              <a:rPr lang="zh-CN" altLang="en-US"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开发者、</a:t>
            </a:r>
            <a:r>
              <a:rPr lang="en-US" altLang="zh-CN"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lang="zh-CN" altLang="en-US"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仓库以及年均</a:t>
            </a:r>
            <a:r>
              <a:rPr lang="en-US" altLang="zh-CN"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52</a:t>
            </a:r>
            <a:r>
              <a:rPr lang="zh-CN" altLang="en-US"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b="1" noProof="0" dirty="0">
                <a:ln>
                  <a:noFill/>
                </a:ln>
                <a:solidFill>
                  <a:srgbClr val="FF0000"/>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次的贡献交互，构建了人类历史上最宏大的知识协作图谱。</a:t>
            </a:r>
            <a:endPar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面对如此海量且多维的交互信息，如何突破算力瓶颈，利用</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EasyGraph/OpenDigger</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等先进工具进行快速、精准的网络指标分析，是我们实现数据驱动开源治理面临的核心挑战。</a:t>
            </a:r>
            <a:endParaRPr kumimoji="0" 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pic>
        <p:nvPicPr>
          <p:cNvPr id="2050" name="Picture 2" descr="Graph Visualization Introduction / Brian Staats | 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161" y="1386629"/>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326390" y="1257935"/>
            <a:ext cx="5377180" cy="21863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硬件现状：多核已成主流</a:t>
            </a:r>
            <a:endParaRPr kumimoji="0" lang="en-US" altLang="zh-CN"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根据Steam Hardware Survey (2025)截</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至</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11月份的数据统计，全球</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有</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83.32%的用户设备配备了6核及以上的 CPU。随着AMD Ryzen和Intel Core系列的迭代，消费级PC已全面进入多核时代。</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grpSp>
        <p:nvGrpSpPr>
          <p:cNvPr id="5" name="组合 4"/>
          <p:cNvGrpSpPr/>
          <p:nvPr/>
        </p:nvGrpSpPr>
        <p:grpSpPr>
          <a:xfrm>
            <a:off x="6855460" y="3133725"/>
            <a:ext cx="4248150" cy="2625090"/>
            <a:chOff x="10790" y="3103"/>
            <a:chExt cx="6690" cy="4134"/>
          </a:xfrm>
        </p:grpSpPr>
        <p:pic>
          <p:nvPicPr>
            <p:cNvPr id="36" name="Picture 1"/>
            <p:cNvPicPr>
              <a:picLocks noChangeAspect="1"/>
            </p:cNvPicPr>
            <p:nvPr/>
          </p:nvPicPr>
          <p:blipFill>
            <a:blip r:embed="rId3"/>
            <a:stretch>
              <a:fillRect/>
            </a:stretch>
          </p:blipFill>
          <p:spPr>
            <a:xfrm>
              <a:off x="11598" y="3406"/>
              <a:ext cx="4721" cy="1303"/>
            </a:xfrm>
            <a:prstGeom prst="rect">
              <a:avLst/>
            </a:prstGeom>
            <a:ln>
              <a:solidFill>
                <a:schemeClr val="bg2"/>
              </a:solidFill>
            </a:ln>
          </p:spPr>
        </p:pic>
        <p:pic>
          <p:nvPicPr>
            <p:cNvPr id="37" name="Picture 2"/>
            <p:cNvPicPr>
              <a:picLocks noChangeAspect="1"/>
            </p:cNvPicPr>
            <p:nvPr/>
          </p:nvPicPr>
          <p:blipFill>
            <a:blip r:embed="rId4"/>
            <a:stretch>
              <a:fillRect/>
            </a:stretch>
          </p:blipFill>
          <p:spPr>
            <a:xfrm>
              <a:off x="11598" y="4954"/>
              <a:ext cx="1663" cy="1785"/>
            </a:xfrm>
            <a:prstGeom prst="rect">
              <a:avLst/>
            </a:prstGeom>
            <a:ln>
              <a:solidFill>
                <a:schemeClr val="bg2"/>
              </a:solidFill>
            </a:ln>
          </p:spPr>
        </p:pic>
        <p:pic>
          <p:nvPicPr>
            <p:cNvPr id="38" name="Picture 15"/>
            <p:cNvPicPr>
              <a:picLocks noChangeAspect="1"/>
            </p:cNvPicPr>
            <p:nvPr/>
          </p:nvPicPr>
          <p:blipFill>
            <a:blip r:embed="rId5"/>
            <a:stretch>
              <a:fillRect/>
            </a:stretch>
          </p:blipFill>
          <p:spPr>
            <a:xfrm>
              <a:off x="13660" y="5161"/>
              <a:ext cx="3362" cy="1370"/>
            </a:xfrm>
            <a:prstGeom prst="rect">
              <a:avLst/>
            </a:prstGeom>
            <a:ln>
              <a:solidFill>
                <a:schemeClr val="bg2"/>
              </a:solidFill>
            </a:ln>
          </p:spPr>
        </p:pic>
        <p:sp>
          <p:nvSpPr>
            <p:cNvPr id="40" name="Rounded Rectangle 18"/>
            <p:cNvSpPr/>
            <p:nvPr/>
          </p:nvSpPr>
          <p:spPr>
            <a:xfrm>
              <a:off x="10790" y="3103"/>
              <a:ext cx="6690" cy="4135"/>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6"/>
          <a:stretch>
            <a:fillRect/>
          </a:stretch>
        </p:blipFill>
        <p:spPr>
          <a:xfrm>
            <a:off x="326390" y="3472815"/>
            <a:ext cx="5425440" cy="2256790"/>
          </a:xfrm>
          <a:prstGeom prst="rect">
            <a:avLst/>
          </a:prstGeom>
        </p:spPr>
      </p:pic>
      <p:sp>
        <p:nvSpPr>
          <p:cNvPr id="7" name="内容占位符 3"/>
          <p:cNvSpPr txBox="1"/>
          <p:nvPr/>
        </p:nvSpPr>
        <p:spPr>
          <a:xfrm>
            <a:off x="6178550" y="1257935"/>
            <a:ext cx="5377180" cy="283781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软件痛点：</a:t>
            </a: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大量算力闲置</a:t>
            </a: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然而，开源社区中主流的图分析工具（如 NetworkX</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igraph）主要基于Python原生实现，受限于GIL锁，在处理大规模图数据时只能单线程运行。</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9" name="文本框 8"/>
          <p:cNvSpPr txBox="1"/>
          <p:nvPr/>
        </p:nvSpPr>
        <p:spPr>
          <a:xfrm>
            <a:off x="0" y="6038850"/>
            <a:ext cx="12192635" cy="521970"/>
          </a:xfrm>
          <a:prstGeom prst="rect">
            <a:avLst/>
          </a:prstGeom>
          <a:noFill/>
        </p:spPr>
        <p:txBody>
          <a:bodyPr wrap="square" rtlCol="0">
            <a:spAutoFit/>
          </a:bodyPr>
          <a:p>
            <a:pPr algn="ctr"/>
            <a:r>
              <a:rPr lang="zh-CN" altLang="en-US" sz="2800" b="1">
                <a:solidFill>
                  <a:schemeClr val="tx1"/>
                </a:solidFill>
                <a:effectLst>
                  <a:outerShdw blurRad="38100" dist="19050" dir="2700000" algn="tl" rotWithShape="0">
                    <a:schemeClr val="dk1">
                      <a:alpha val="40000"/>
                    </a:schemeClr>
                  </a:outerShdw>
                </a:effectLst>
              </a:rPr>
              <a:t>如何释放开发者手中既有的强大算力是核心问题</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endPar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endParaRPr>
          </a:p>
        </p:txBody>
      </p:sp>
      <p:pic>
        <p:nvPicPr>
          <p:cNvPr id="5" name="图片 1"/>
          <p:cNvPicPr>
            <a:picLocks noChangeAspect="1"/>
          </p:cNvPicPr>
          <p:nvPr/>
        </p:nvPicPr>
        <p:blipFill>
          <a:blip r:embed="rId3"/>
          <a:stretch>
            <a:fillRect/>
          </a:stretch>
        </p:blipFill>
        <p:spPr>
          <a:xfrm>
            <a:off x="7870934" y="1660358"/>
            <a:ext cx="2154141" cy="1784411"/>
          </a:xfrm>
          <a:prstGeom prst="rect">
            <a:avLst/>
          </a:prstGeom>
        </p:spPr>
      </p:pic>
      <p:pic>
        <p:nvPicPr>
          <p:cNvPr id="6" name="图片 3"/>
          <p:cNvPicPr>
            <a:picLocks noChangeAspect="1"/>
          </p:cNvPicPr>
          <p:nvPr/>
        </p:nvPicPr>
        <p:blipFill>
          <a:blip r:embed="rId4"/>
          <a:stretch>
            <a:fillRect/>
          </a:stretch>
        </p:blipFill>
        <p:spPr>
          <a:xfrm>
            <a:off x="1424651" y="2120715"/>
            <a:ext cx="5194741" cy="1061907"/>
          </a:xfrm>
          <a:prstGeom prst="rect">
            <a:avLst/>
          </a:prstGeom>
        </p:spPr>
      </p:pic>
      <p:sp>
        <p:nvSpPr>
          <p:cNvPr id="2" name="TextBox 1"/>
          <p:cNvSpPr txBox="1"/>
          <p:nvPr/>
        </p:nvSpPr>
        <p:spPr>
          <a:xfrm>
            <a:off x="679975" y="3518845"/>
            <a:ext cx="11080775" cy="646331"/>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a:t>
            </a:r>
            <a:r>
              <a:rPr lang="zh-CN" altLang="en-US" dirty="0">
                <a:solidFill>
                  <a:srgbClr val="FF0000"/>
                </a:solidFill>
                <a:latin typeface="新宋体" panose="02010609030101010101" pitchFamily="49" charset="-122"/>
                <a:ea typeface="新宋体" panose="02010609030101010101" pitchFamily="49" charset="-122"/>
                <a:cs typeface="Menlo" panose="020B0609030804020204" pitchFamily="49" charset="0"/>
              </a:rPr>
              <a:t>聚类系数</a:t>
            </a:r>
            <a:r>
              <a:rPr lang="zh-CN" altLang="en-US" dirty="0">
                <a:latin typeface="新宋体" panose="02010609030101010101" pitchFamily="49" charset="-122"/>
                <a:ea typeface="新宋体" panose="02010609030101010101" pitchFamily="49" charset="-122"/>
                <a:cs typeface="Menlo" panose="020B0609030804020204" pitchFamily="49" charset="0"/>
              </a:rPr>
              <a:t>、</a:t>
            </a:r>
            <a:r>
              <a:rPr lang="zh-CN" altLang="en-US" dirty="0">
                <a:solidFill>
                  <a:srgbClr val="FF0000"/>
                </a:solidFill>
                <a:latin typeface="新宋体" panose="02010609030101010101" pitchFamily="49" charset="-122"/>
                <a:ea typeface="新宋体" panose="02010609030101010101" pitchFamily="49" charset="-122"/>
                <a:cs typeface="Menlo" panose="020B0609030804020204" pitchFamily="49" charset="0"/>
              </a:rPr>
              <a:t>网络约束</a:t>
            </a:r>
            <a:r>
              <a:rPr lang="zh-CN" altLang="en-US" dirty="0">
                <a:latin typeface="新宋体" panose="02010609030101010101" pitchFamily="49" charset="-122"/>
                <a:ea typeface="新宋体" panose="02010609030101010101" pitchFamily="49" charset="-122"/>
                <a:cs typeface="Menlo" panose="020B0609030804020204" pitchFamily="49" charset="0"/>
              </a:rPr>
              <a:t>等重要指标时，往往要花费较长时间。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3"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gridCol w="1154555"/>
                <a:gridCol w="1222310"/>
                <a:gridCol w="1455575"/>
                <a:gridCol w="1558213"/>
                <a:gridCol w="1483567"/>
                <a:gridCol w="1899121"/>
              </a:tblGrid>
              <a:tr h="452488">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err="1">
                          <a:solidFill>
                            <a:srgbClr val="FF0000"/>
                          </a:solidFill>
                          <a:effectLst/>
                          <a:latin typeface="Times New Roman" panose="02020603050405020304" pitchFamily="18" charset="0"/>
                          <a:ea typeface="+mn-ea"/>
                          <a:cs typeface="Times New Roman" panose="02020603050405020304" pitchFamily="18" charset="0"/>
                        </a:rPr>
                        <a:t>Average_clustering</a:t>
                      </a:r>
                      <a:endParaRPr lang="en-US" sz="1800" b="0" kern="1200" dirty="0" err="1">
                        <a:solidFill>
                          <a:srgbClr val="FF0000"/>
                        </a:solidFill>
                        <a:effectLst/>
                        <a:latin typeface="Times New Roman" panose="02020603050405020304" pitchFamily="18" charset="0"/>
                        <a:ea typeface="+mn-ea"/>
                        <a:cs typeface="Times New Roman" panose="02020603050405020304" pitchFamily="18" charset="0"/>
                      </a:endParaRPr>
                    </a:p>
                  </a:txBody>
                  <a:tcPr/>
                </a:tc>
                <a:tc hMerge="1">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rgbClr val="FF0000"/>
                          </a:solidFill>
                          <a:effectLst/>
                          <a:latin typeface="Times New Roman" panose="02020603050405020304" pitchFamily="18" charset="0"/>
                          <a:ea typeface="+mn-ea"/>
                          <a:cs typeface="Times New Roman" panose="02020603050405020304" pitchFamily="18" charset="0"/>
                        </a:rPr>
                        <a:t>Constraint</a:t>
                      </a:r>
                      <a:endParaRPr lang="en-US" sz="1800" b="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hMerge="1">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Nodes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Edges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EasyGraph</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NetworkX</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EasyGraph</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NetworkX</a:t>
                      </a:r>
                      <a:endParaRPr lang="en-US" b="0" dirty="0">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ca-</a:t>
                      </a:r>
                      <a:r>
                        <a:rPr lang="en-US" sz="1800" dirty="0" err="1">
                          <a:solidFill>
                            <a:srgbClr val="0E0E0E"/>
                          </a:solidFill>
                          <a:effectLst/>
                          <a:latin typeface="Times New Roman" panose="02020603050405020304" pitchFamily="18" charset="0"/>
                          <a:cs typeface="Times New Roman" panose="02020603050405020304" pitchFamily="18" charset="0"/>
                        </a:rPr>
                        <a:t>HepPh</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12,008</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118,521</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algn="ctr"/>
                      <a:r>
                        <a:rPr lang="en-US" b="0" dirty="0">
                          <a:solidFill>
                            <a:srgbClr val="FF0000"/>
                          </a:solidFill>
                          <a:latin typeface="Times New Roman" panose="02020603050405020304" pitchFamily="18" charset="0"/>
                          <a:cs typeface="Times New Roman" panose="02020603050405020304" pitchFamily="18" charset="0"/>
                        </a:rPr>
                        <a:t>1.44s</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b="0" dirty="0">
                          <a:solidFill>
                            <a:srgbClr val="FF0000"/>
                          </a:solidFill>
                          <a:latin typeface="Times New Roman" panose="02020603050405020304" pitchFamily="18" charset="0"/>
                          <a:cs typeface="Times New Roman" panose="02020603050405020304" pitchFamily="18" charset="0"/>
                        </a:rPr>
                        <a:t>1.97s</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kern="1200" dirty="0">
                          <a:solidFill>
                            <a:srgbClr val="FF0000"/>
                          </a:solidFill>
                          <a:effectLst/>
                          <a:latin typeface="Times New Roman" panose="02020603050405020304" pitchFamily="18" charset="0"/>
                          <a:ea typeface="+mn-ea"/>
                          <a:cs typeface="Times New Roman" panose="02020603050405020304" pitchFamily="18" charset="0"/>
                        </a:rPr>
                        <a:t>95.95s</a:t>
                      </a:r>
                      <a:endParaRPr lang="en-US" sz="180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email-Enron</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36,692</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183,831</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rgbClr val="FF0000"/>
                          </a:solidFill>
                          <a:effectLst/>
                          <a:latin typeface="Times New Roman" panose="02020603050405020304" pitchFamily="18" charset="0"/>
                          <a:ea typeface="+mn-ea"/>
                          <a:cs typeface="Times New Roman" panose="02020603050405020304" pitchFamily="18" charset="0"/>
                        </a:rPr>
                        <a:t>8.52s</a:t>
                      </a:r>
                      <a:endParaRPr lang="en-US" sz="1800" b="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rgbClr val="FF0000"/>
                          </a:solidFill>
                          <a:effectLst/>
                          <a:latin typeface="Times New Roman" panose="02020603050405020304" pitchFamily="18" charset="0"/>
                          <a:ea typeface="+mn-ea"/>
                          <a:cs typeface="Times New Roman" panose="02020603050405020304" pitchFamily="18" charset="0"/>
                        </a:rPr>
                        <a:t>8.69s</a:t>
                      </a:r>
                      <a:endParaRPr lang="en-US" sz="1800" b="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US" b="0" dirty="0">
                          <a:solidFill>
                            <a:srgbClr val="FF0000"/>
                          </a:solidFill>
                          <a:latin typeface="Times New Roman" panose="02020603050405020304" pitchFamily="18" charset="0"/>
                          <a:cs typeface="Times New Roman" panose="02020603050405020304" pitchFamily="18" charset="0"/>
                        </a:rPr>
                        <a:t>857.9</a:t>
                      </a:r>
                      <a:r>
                        <a:rPr lang="en-US" altLang="zh-CN" b="0" dirty="0">
                          <a:solidFill>
                            <a:srgbClr val="FF0000"/>
                          </a:solidFill>
                          <a:latin typeface="Times New Roman" panose="02020603050405020304" pitchFamily="18" charset="0"/>
                          <a:cs typeface="Times New Roman" panose="02020603050405020304" pitchFamily="18" charset="0"/>
                        </a:rPr>
                        <a:t>5s</a:t>
                      </a:r>
                      <a:endParaRPr lang="en-US" altLang="zh-CN"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soc-Epinions1</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75,879</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508,837</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rgbClr val="FF0000"/>
                          </a:solidFill>
                          <a:effectLst/>
                          <a:latin typeface="Times New Roman" panose="02020603050405020304" pitchFamily="18" charset="0"/>
                          <a:ea typeface="+mn-ea"/>
                          <a:cs typeface="Times New Roman" panose="02020603050405020304" pitchFamily="18" charset="0"/>
                        </a:rPr>
                        <a:t>13.55s</a:t>
                      </a:r>
                      <a:endParaRPr lang="en-US" sz="1800" b="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rgbClr val="FF0000"/>
                          </a:solidFill>
                          <a:effectLst/>
                          <a:latin typeface="Times New Roman" panose="02020603050405020304" pitchFamily="18" charset="0"/>
                          <a:ea typeface="+mn-ea"/>
                          <a:cs typeface="Times New Roman" panose="02020603050405020304" pitchFamily="18" charset="0"/>
                        </a:rPr>
                        <a:t>13.69s</a:t>
                      </a:r>
                      <a:endParaRPr lang="en-US" sz="1800" b="0" kern="1200" dirty="0">
                        <a:solidFill>
                          <a:srgbClr val="FF0000"/>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dk1"/>
                          </a:solidFill>
                          <a:effectLst/>
                          <a:latin typeface="Times New Roman" panose="02020603050405020304" pitchFamily="18" charset="0"/>
                          <a:ea typeface="+mn-ea"/>
                          <a:cs typeface="Times New Roman" panose="02020603050405020304" pitchFamily="18" charset="0"/>
                        </a:rPr>
                        <a:t>digg</a:t>
                      </a:r>
                      <a:r>
                        <a:rPr lang="en-US" sz="1800" b="0" kern="1200" dirty="0">
                          <a:solidFill>
                            <a:schemeClr val="dk1"/>
                          </a:solidFill>
                          <a:effectLst/>
                          <a:latin typeface="Times New Roman" panose="02020603050405020304" pitchFamily="18" charset="0"/>
                          <a:ea typeface="+mn-ea"/>
                          <a:cs typeface="Times New Roman" panose="02020603050405020304" pitchFamily="18" charset="0"/>
                        </a:rPr>
                        <a:t>-friends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279,630</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1,731,653</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101.73s</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101.23s</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solidFill>
                            <a:srgbClr val="FF0000"/>
                          </a:solidFill>
                          <a:latin typeface="Times New Roman" panose="02020603050405020304" pitchFamily="18" charset="0"/>
                          <a:cs typeface="Times New Roman" panose="02020603050405020304" pitchFamily="18" charset="0"/>
                        </a:rPr>
                        <a:t>&gt;1h</a:t>
                      </a:r>
                      <a:endParaRPr lang="en-US" b="0" dirty="0">
                        <a:solidFill>
                          <a:srgbClr val="FF0000"/>
                        </a:solidFill>
                        <a:latin typeface="Times New Roman" panose="02020603050405020304" pitchFamily="18" charset="0"/>
                        <a:cs typeface="Times New Roman" panose="02020603050405020304" pitchFamily="18" charset="0"/>
                      </a:endParaRPr>
                    </a:p>
                  </a:txBody>
                  <a:tcPr/>
                </a:tc>
              </a:tr>
            </a:tbl>
          </a:graphicData>
        </a:graphic>
      </p:graphicFrame>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 name="内容占位符 3"/>
          <p:cNvSpPr txBox="1"/>
          <p:nvPr/>
        </p:nvSpPr>
        <p:spPr>
          <a:xfrm>
            <a:off x="825500" y="1132205"/>
            <a:ext cx="10293985"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数字经济时代，算力已成为</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水电煤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一样支撑经济社会发展新的关键生产力。正如有了电，人们才能使用方便生活的电器，工厂的机器设备才能运转。同样，在数字时代，无论是个人生活中的衣食住行，还是千行百业的发展，几乎都离不开算力的支撑。有了高效、低成本的算力，用户们可以</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在更短的时间完成计算。英伟达创始人黄仁勋甚至提出了未来</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算力即权力</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的观点。</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p:txBody>
      </p:sp>
      <p:pic>
        <p:nvPicPr>
          <p:cNvPr id="3" name="图片 2"/>
          <p:cNvPicPr>
            <a:picLocks noChangeAspect="1"/>
          </p:cNvPicPr>
          <p:nvPr/>
        </p:nvPicPr>
        <p:blipFill>
          <a:blip r:embed="rId3"/>
          <a:stretch>
            <a:fillRect/>
          </a:stretch>
        </p:blipFill>
        <p:spPr>
          <a:xfrm>
            <a:off x="2284754" y="2989386"/>
            <a:ext cx="7375476" cy="3621886"/>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998220" y="109982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现代</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通常配备数十个高性能物理核心，每个核心均拥有复杂的控制逻辑与大容量缓存，能高效处理复杂的图拓扑计算。所有核心通过</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架构共享巨大的主内存，</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避免了显存容量瓶颈与数据拷贝延迟。</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作为工业标准的共享内存并行编程模型，通过编译制导指令将任务自动分发至多核并行执行。基于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的高性能通用计算成为处理超大规模图数据的最优解。</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a:picLocks noChangeAspect="1"/>
          </p:cNvPicPr>
          <p:nvPr/>
        </p:nvPicPr>
        <p:blipFill>
          <a:blip r:embed="rId3"/>
          <a:stretch>
            <a:fillRect/>
          </a:stretch>
        </p:blipFill>
        <p:spPr>
          <a:xfrm>
            <a:off x="2312035" y="2858135"/>
            <a:ext cx="7484110" cy="38696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3"/>
          <a:stretch>
            <a:fillRect/>
          </a:stretch>
        </p:blipFill>
        <p:spPr>
          <a:xfrm>
            <a:off x="5617446" y="2765657"/>
            <a:ext cx="6378575" cy="3100070"/>
          </a:xfrm>
          <a:prstGeom prst="rect">
            <a:avLst/>
          </a:prstGeom>
        </p:spPr>
      </p:pic>
      <p:grpSp>
        <p:nvGrpSpPr>
          <p:cNvPr id="10" name="组合 9"/>
          <p:cNvGrpSpPr/>
          <p:nvPr/>
        </p:nvGrpSpPr>
        <p:grpSpPr>
          <a:xfrm>
            <a:off x="4346811" y="3632114"/>
            <a:ext cx="981710" cy="1367155"/>
            <a:chOff x="6564" y="5190"/>
            <a:chExt cx="1546" cy="2153"/>
          </a:xfrm>
        </p:grpSpPr>
        <p:sp>
          <p:nvSpPr>
            <p:cNvPr id="7" name="箭头: 左 10"/>
            <p:cNvSpPr/>
            <p:nvPr/>
          </p:nvSpPr>
          <p:spPr>
            <a:xfrm>
              <a:off x="6564" y="6365"/>
              <a:ext cx="1546" cy="979"/>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6564" y="5190"/>
              <a:ext cx="1546" cy="97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grpSp>
      <p:sp>
        <p:nvSpPr>
          <p:cNvPr id="9" name="Text Box 24"/>
          <p:cNvSpPr txBox="1"/>
          <p:nvPr/>
        </p:nvSpPr>
        <p:spPr>
          <a:xfrm>
            <a:off x="603885" y="1313784"/>
            <a:ext cx="11289030" cy="706755"/>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我们希望更好地利用多核</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CPU</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的并行计算能力来加速网络分析，因此，我们在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OpenMP</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技术对图分析算法进行了并行化优化。</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OpenMP"/>
          <p:cNvPicPr>
            <a:picLocks noChangeAspect="1"/>
          </p:cNvPicPr>
          <p:nvPr/>
        </p:nvPicPr>
        <p:blipFill>
          <a:blip r:embed="rId4"/>
          <a:stretch>
            <a:fillRect/>
          </a:stretch>
        </p:blipFill>
        <p:spPr>
          <a:xfrm>
            <a:off x="438165" y="2319059"/>
            <a:ext cx="3619721" cy="399326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ISLIDE.ICON" val="#394291;"/>
</p:tagLst>
</file>

<file path=ppt/tags/tag1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3.xml><?xml version="1.0" encoding="utf-8"?>
<p:tagLst xmlns:p="http://schemas.openxmlformats.org/presentationml/2006/main">
  <p:tag name="ISLIDE.ICON" val="#394291;"/>
</p:tagLst>
</file>

<file path=ppt/tags/tag24.xml><?xml version="1.0" encoding="utf-8"?>
<p:tagLst xmlns:p="http://schemas.openxmlformats.org/presentationml/2006/main">
  <p:tag name="resource_record_key" val="{&quot;10&quot;:[21541521,21572330,4589734]}"/>
</p:tagLst>
</file>

<file path=ppt/tags/tag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4824</Words>
  <Application>WPS 演示</Application>
  <PresentationFormat>Widescreen</PresentationFormat>
  <Paragraphs>501</Paragraphs>
  <Slides>24</Slides>
  <Notes>11</Notes>
  <HiddenSlides>0</HiddenSlides>
  <MMClips>0</MMClips>
  <ScaleCrop>false</ScaleCrop>
  <HeadingPairs>
    <vt:vector size="6" baseType="variant">
      <vt:variant>
        <vt:lpstr>已用的字体</vt:lpstr>
      </vt:variant>
      <vt:variant>
        <vt:i4>29</vt:i4>
      </vt:variant>
      <vt:variant>
        <vt:lpstr>主题</vt:lpstr>
      </vt:variant>
      <vt:variant>
        <vt:i4>2</vt:i4>
      </vt:variant>
      <vt:variant>
        <vt:lpstr>幻灯片标题</vt:lpstr>
      </vt:variant>
      <vt:variant>
        <vt:i4>24</vt:i4>
      </vt:variant>
    </vt:vector>
  </HeadingPairs>
  <TitlesOfParts>
    <vt:vector size="55" baseType="lpstr">
      <vt:lpstr>Arial</vt:lpstr>
      <vt:lpstr>宋体</vt:lpstr>
      <vt:lpstr>Wingdings</vt:lpstr>
      <vt:lpstr>等线</vt:lpstr>
      <vt:lpstr>微软雅黑</vt:lpstr>
      <vt:lpstr>阿里巴巴普惠体 B</vt:lpstr>
      <vt:lpstr>阿里巴巴普惠体</vt:lpstr>
      <vt:lpstr>Times New Roman</vt:lpstr>
      <vt:lpstr>Calibri</vt:lpstr>
      <vt:lpstr>新宋体</vt:lpstr>
      <vt:lpstr>Eras Demi ITC</vt:lpstr>
      <vt:lpstr>Aharoni</vt:lpstr>
      <vt:lpstr>Yu Gothic UI Semibold</vt:lpstr>
      <vt:lpstr>黑体</vt:lpstr>
      <vt:lpstr>Calibri</vt:lpstr>
      <vt:lpstr>Menlo</vt:lpstr>
      <vt:lpstr>Arial Unicode MS</vt:lpstr>
      <vt:lpstr>等线 Light</vt:lpstr>
      <vt:lpstr>Microsoft JhengHei UI</vt:lpstr>
      <vt:lpstr>Segoe Print</vt:lpstr>
      <vt:lpstr>Times New Roman Regular</vt:lpstr>
      <vt:lpstr>Aharoni</vt:lpstr>
      <vt:lpstr>Wingdings</vt:lpstr>
      <vt:lpstr>阿里巴巴普惠体</vt:lpstr>
      <vt:lpstr>阿里巴巴普惠体 B</vt:lpstr>
      <vt:lpstr>阿里巴巴和七个小矮人</vt:lpstr>
      <vt:lpstr>Garamond</vt:lpstr>
      <vt:lpstr>Stencil</vt:lpstr>
      <vt:lpstr>Good Times</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王月基</cp:lastModifiedBy>
  <cp:revision>207</cp:revision>
  <dcterms:created xsi:type="dcterms:W3CDTF">2025-12-27T09:48:00Z</dcterms:created>
  <dcterms:modified xsi:type="dcterms:W3CDTF">2025-12-28T10:15:59Z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2052-12.1.0.24034</vt:lpwstr>
  </property>
</Properties>
</file>